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57" r:id="rId4"/>
    <p:sldId id="258" r:id="rId5"/>
    <p:sldId id="259" r:id="rId6"/>
    <p:sldId id="265" r:id="rId7"/>
    <p:sldId id="260" r:id="rId8"/>
    <p:sldId id="261" r:id="rId9"/>
    <p:sldId id="262"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DF3F708-F7A0-41B1-9E4C-9CF5052D384D}"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A41C7B-A9FC-43B7-9E2A-E91C07046869}" type="slidenum">
              <a:rPr lang="en-IN" smtClean="0"/>
              <a:t>‹#›</a:t>
            </a:fld>
            <a:endParaRPr lang="en-IN"/>
          </a:p>
        </p:txBody>
      </p:sp>
    </p:spTree>
    <p:extLst>
      <p:ext uri="{BB962C8B-B14F-4D97-AF65-F5344CB8AC3E}">
        <p14:creationId xmlns:p14="http://schemas.microsoft.com/office/powerpoint/2010/main" val="2189856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DF3F708-F7A0-41B1-9E4C-9CF5052D384D}"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A41C7B-A9FC-43B7-9E2A-E91C07046869}" type="slidenum">
              <a:rPr lang="en-IN" smtClean="0"/>
              <a:t>‹#›</a:t>
            </a:fld>
            <a:endParaRPr lang="en-IN"/>
          </a:p>
        </p:txBody>
      </p:sp>
    </p:spTree>
    <p:extLst>
      <p:ext uri="{BB962C8B-B14F-4D97-AF65-F5344CB8AC3E}">
        <p14:creationId xmlns:p14="http://schemas.microsoft.com/office/powerpoint/2010/main" val="3231484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3F708-F7A0-41B1-9E4C-9CF5052D384D}"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A41C7B-A9FC-43B7-9E2A-E91C07046869}" type="slidenum">
              <a:rPr lang="en-IN" smtClean="0"/>
              <a:t>‹#›</a:t>
            </a:fld>
            <a:endParaRPr lang="en-IN"/>
          </a:p>
        </p:txBody>
      </p:sp>
    </p:spTree>
    <p:extLst>
      <p:ext uri="{BB962C8B-B14F-4D97-AF65-F5344CB8AC3E}">
        <p14:creationId xmlns:p14="http://schemas.microsoft.com/office/powerpoint/2010/main" val="2905860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DF3F708-F7A0-41B1-9E4C-9CF5052D384D}"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0A41C7B-A9FC-43B7-9E2A-E91C07046869}" type="slidenum">
              <a:rPr lang="en-IN" smtClean="0"/>
              <a:t>‹#›</a:t>
            </a:fld>
            <a:endParaRPr lang="en-IN"/>
          </a:p>
        </p:txBody>
      </p:sp>
    </p:spTree>
    <p:extLst>
      <p:ext uri="{BB962C8B-B14F-4D97-AF65-F5344CB8AC3E}">
        <p14:creationId xmlns:p14="http://schemas.microsoft.com/office/powerpoint/2010/main" val="47916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DF3F708-F7A0-41B1-9E4C-9CF5052D384D}" type="datetimeFigureOut">
              <a:rPr lang="en-IN" smtClean="0"/>
              <a:t>22-07-2022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0A41C7B-A9FC-43B7-9E2A-E91C07046869}" type="slidenum">
              <a:rPr lang="en-IN" smtClean="0"/>
              <a:t>‹#›</a:t>
            </a:fld>
            <a:endParaRPr lang="en-IN"/>
          </a:p>
        </p:txBody>
      </p:sp>
    </p:spTree>
    <p:extLst>
      <p:ext uri="{BB962C8B-B14F-4D97-AF65-F5344CB8AC3E}">
        <p14:creationId xmlns:p14="http://schemas.microsoft.com/office/powerpoint/2010/main" val="3900357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DF3F708-F7A0-41B1-9E4C-9CF5052D384D}" type="datetimeFigureOut">
              <a:rPr lang="en-IN" smtClean="0"/>
              <a:t>22-07-2022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0A41C7B-A9FC-43B7-9E2A-E91C07046869}" type="slidenum">
              <a:rPr lang="en-IN" smtClean="0"/>
              <a:t>‹#›</a:t>
            </a:fld>
            <a:endParaRPr lang="en-IN"/>
          </a:p>
        </p:txBody>
      </p:sp>
    </p:spTree>
    <p:extLst>
      <p:ext uri="{BB962C8B-B14F-4D97-AF65-F5344CB8AC3E}">
        <p14:creationId xmlns:p14="http://schemas.microsoft.com/office/powerpoint/2010/main" val="3278343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F3F708-F7A0-41B1-9E4C-9CF5052D384D}" type="datetimeFigureOut">
              <a:rPr lang="en-IN" smtClean="0"/>
              <a:t>22-07-2022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0A41C7B-A9FC-43B7-9E2A-E91C07046869}" type="slidenum">
              <a:rPr lang="en-IN" smtClean="0"/>
              <a:t>‹#›</a:t>
            </a:fld>
            <a:endParaRPr lang="en-IN"/>
          </a:p>
        </p:txBody>
      </p:sp>
    </p:spTree>
    <p:extLst>
      <p:ext uri="{BB962C8B-B14F-4D97-AF65-F5344CB8AC3E}">
        <p14:creationId xmlns:p14="http://schemas.microsoft.com/office/powerpoint/2010/main" val="1194686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F3F708-F7A0-41B1-9E4C-9CF5052D384D}"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0A41C7B-A9FC-43B7-9E2A-E91C07046869}" type="slidenum">
              <a:rPr lang="en-IN" smtClean="0"/>
              <a:t>‹#›</a:t>
            </a:fld>
            <a:endParaRPr lang="en-IN"/>
          </a:p>
        </p:txBody>
      </p:sp>
    </p:spTree>
    <p:extLst>
      <p:ext uri="{BB962C8B-B14F-4D97-AF65-F5344CB8AC3E}">
        <p14:creationId xmlns:p14="http://schemas.microsoft.com/office/powerpoint/2010/main" val="1667421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F3F708-F7A0-41B1-9E4C-9CF5052D384D}"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0A41C7B-A9FC-43B7-9E2A-E91C07046869}" type="slidenum">
              <a:rPr lang="en-IN" smtClean="0"/>
              <a:t>‹#›</a:t>
            </a:fld>
            <a:endParaRPr lang="en-IN"/>
          </a:p>
        </p:txBody>
      </p:sp>
    </p:spTree>
    <p:extLst>
      <p:ext uri="{BB962C8B-B14F-4D97-AF65-F5344CB8AC3E}">
        <p14:creationId xmlns:p14="http://schemas.microsoft.com/office/powerpoint/2010/main" val="1323994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DF3F708-F7A0-41B1-9E4C-9CF5052D384D}"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A41C7B-A9FC-43B7-9E2A-E91C07046869}" type="slidenum">
              <a:rPr lang="en-IN" smtClean="0"/>
              <a:t>‹#›</a:t>
            </a:fld>
            <a:endParaRPr lang="en-IN"/>
          </a:p>
        </p:txBody>
      </p:sp>
    </p:spTree>
    <p:extLst>
      <p:ext uri="{BB962C8B-B14F-4D97-AF65-F5344CB8AC3E}">
        <p14:creationId xmlns:p14="http://schemas.microsoft.com/office/powerpoint/2010/main" val="3208050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DF3F708-F7A0-41B1-9E4C-9CF5052D384D}"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A41C7B-A9FC-43B7-9E2A-E91C07046869}" type="slidenum">
              <a:rPr lang="en-IN" smtClean="0"/>
              <a:t>‹#›</a:t>
            </a:fld>
            <a:endParaRPr lang="en-IN"/>
          </a:p>
        </p:txBody>
      </p:sp>
    </p:spTree>
    <p:extLst>
      <p:ext uri="{BB962C8B-B14F-4D97-AF65-F5344CB8AC3E}">
        <p14:creationId xmlns:p14="http://schemas.microsoft.com/office/powerpoint/2010/main" val="1178514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F3F708-F7A0-41B1-9E4C-9CF5052D384D}" type="datetimeFigureOut">
              <a:rPr lang="en-IN" smtClean="0"/>
              <a:t>22-07-2022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A41C7B-A9FC-43B7-9E2A-E91C07046869}" type="slidenum">
              <a:rPr lang="en-IN" smtClean="0"/>
              <a:t>‹#›</a:t>
            </a:fld>
            <a:endParaRPr lang="en-IN"/>
          </a:p>
        </p:txBody>
      </p:sp>
    </p:spTree>
    <p:extLst>
      <p:ext uri="{BB962C8B-B14F-4D97-AF65-F5344CB8AC3E}">
        <p14:creationId xmlns:p14="http://schemas.microsoft.com/office/powerpoint/2010/main" val="2434213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548680"/>
            <a:ext cx="7774632" cy="2592288"/>
          </a:xfrm>
        </p:spPr>
        <p:txBody>
          <a:bodyPr>
            <a:normAutofit fontScale="90000"/>
          </a:bodyPr>
          <a:lstStyle/>
          <a:p>
            <a:r>
              <a:rPr lang="en-IN" dirty="0" smtClean="0">
                <a:latin typeface="Algerian" panose="04020705040A02060702" pitchFamily="82" charset="0"/>
              </a:rPr>
              <a:t>William Shakespeare</a:t>
            </a:r>
            <a:r>
              <a:rPr lang="en-IN" smtClean="0">
                <a:latin typeface="Algerian" panose="04020705040A02060702" pitchFamily="82" charset="0"/>
              </a:rPr>
              <a:t/>
            </a:r>
            <a:br>
              <a:rPr lang="en-IN" smtClean="0">
                <a:latin typeface="Algerian" panose="04020705040A02060702" pitchFamily="82" charset="0"/>
              </a:rPr>
            </a:br>
            <a:r>
              <a:rPr lang="en-IN" smtClean="0">
                <a:latin typeface="Algerian" panose="04020705040A02060702" pitchFamily="82" charset="0"/>
              </a:rPr>
              <a:t/>
            </a:r>
            <a:br>
              <a:rPr lang="en-IN" smtClean="0">
                <a:latin typeface="Algerian" panose="04020705040A02060702" pitchFamily="82" charset="0"/>
              </a:rPr>
            </a:br>
            <a:r>
              <a:rPr lang="en-IN" smtClean="0">
                <a:latin typeface="Algerian" panose="04020705040A02060702" pitchFamily="82" charset="0"/>
              </a:rPr>
              <a:t>Characters </a:t>
            </a:r>
            <a:r>
              <a:rPr lang="en-IN" dirty="0" smtClean="0">
                <a:latin typeface="Algerian" panose="04020705040A02060702" pitchFamily="82" charset="0"/>
              </a:rPr>
              <a:t>in </a:t>
            </a:r>
            <a:r>
              <a:rPr lang="en-IN" sz="3600" i="1" dirty="0" smtClean="0">
                <a:latin typeface="Algerian" panose="04020705040A02060702" pitchFamily="82" charset="0"/>
              </a:rPr>
              <a:t>The Merchant of Venice</a:t>
            </a:r>
            <a:br>
              <a:rPr lang="en-IN" sz="3600" i="1" dirty="0" smtClean="0">
                <a:latin typeface="Algerian" panose="04020705040A02060702" pitchFamily="82" charset="0"/>
              </a:rPr>
            </a:br>
            <a:endParaRPr lang="en-IN" sz="3600" i="1" dirty="0">
              <a:latin typeface="Algerian" panose="04020705040A02060702" pitchFamily="82" charset="0"/>
            </a:endParaRPr>
          </a:p>
        </p:txBody>
      </p:sp>
      <p:sp>
        <p:nvSpPr>
          <p:cNvPr id="3" name="Subtitle 2"/>
          <p:cNvSpPr>
            <a:spLocks noGrp="1"/>
          </p:cNvSpPr>
          <p:nvPr>
            <p:ph type="subTitle" idx="1"/>
          </p:nvPr>
        </p:nvSpPr>
        <p:spPr/>
        <p:txBody>
          <a:bodyPr>
            <a:normAutofit/>
          </a:bodyPr>
          <a:lstStyle/>
          <a:p>
            <a:pPr lvl="0"/>
            <a:r>
              <a:rPr lang="en-IN" sz="4000" dirty="0">
                <a:solidFill>
                  <a:srgbClr val="FF0000"/>
                </a:solidFill>
                <a:latin typeface="AR DELANEY" panose="02000000000000000000" pitchFamily="2" charset="0"/>
              </a:rPr>
              <a:t>BA II (British Literature) ENG </a:t>
            </a:r>
            <a:r>
              <a:rPr lang="en-IN" sz="4000" dirty="0" smtClean="0">
                <a:solidFill>
                  <a:srgbClr val="FF0000"/>
                </a:solidFill>
                <a:latin typeface="AR DELANEY" panose="02000000000000000000" pitchFamily="2" charset="0"/>
              </a:rPr>
              <a:t>DSC203</a:t>
            </a:r>
            <a:endParaRPr lang="en-IN" sz="4000" dirty="0">
              <a:solidFill>
                <a:srgbClr val="FF0000"/>
              </a:solidFill>
              <a:latin typeface="AR DELANEY" panose="02000000000000000000" pitchFamily="2" charset="0"/>
            </a:endParaRPr>
          </a:p>
        </p:txBody>
      </p:sp>
    </p:spTree>
    <p:extLst>
      <p:ext uri="{BB962C8B-B14F-4D97-AF65-F5344CB8AC3E}">
        <p14:creationId xmlns:p14="http://schemas.microsoft.com/office/powerpoint/2010/main" val="4110524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32656"/>
            <a:ext cx="7774632" cy="1656183"/>
          </a:xfrm>
        </p:spPr>
        <p:txBody>
          <a:bodyPr>
            <a:normAutofit fontScale="90000"/>
          </a:bodyPr>
          <a:lstStyle/>
          <a:p>
            <a:pPr>
              <a:spcAft>
                <a:spcPts val="800"/>
              </a:spcAft>
            </a:pPr>
            <a:r>
              <a:rPr lang="en-GB" dirty="0" smtClean="0">
                <a:latin typeface="Algerian" panose="04020705040A02060702" pitchFamily="82" charset="0"/>
                <a:ea typeface="Times New Roman"/>
                <a:cs typeface="Mangal"/>
              </a:rPr>
              <a:t>William</a:t>
            </a:r>
            <a:r>
              <a:rPr lang="en-IN" dirty="0" smtClean="0">
                <a:latin typeface="Algerian" panose="04020705040A02060702" pitchFamily="82" charset="0"/>
                <a:ea typeface="Times New Roman"/>
                <a:cs typeface="Mangal"/>
              </a:rPr>
              <a:t/>
            </a:r>
            <a:br>
              <a:rPr lang="en-IN" dirty="0" smtClean="0">
                <a:latin typeface="Algerian" panose="04020705040A02060702" pitchFamily="82" charset="0"/>
                <a:ea typeface="Times New Roman"/>
                <a:cs typeface="Mangal"/>
              </a:rPr>
            </a:br>
            <a:r>
              <a:rPr lang="en-GB" dirty="0" smtClean="0">
                <a:latin typeface="Algerian" panose="04020705040A02060702" pitchFamily="82" charset="0"/>
                <a:ea typeface="Times New Roman"/>
                <a:cs typeface="Mangal"/>
              </a:rPr>
              <a:t> Shakespeare</a:t>
            </a:r>
            <a:r>
              <a:rPr lang="en-IN" dirty="0" smtClean="0">
                <a:ea typeface="Times New Roman"/>
                <a:cs typeface="Mangal"/>
              </a:rPr>
              <a:t/>
            </a:r>
            <a:br>
              <a:rPr lang="en-IN" dirty="0" smtClean="0">
                <a:ea typeface="Times New Roman"/>
                <a:cs typeface="Mangal"/>
              </a:rPr>
            </a:br>
            <a:endParaRPr lang="en-IN" dirty="0"/>
          </a:p>
        </p:txBody>
      </p:sp>
      <p:sp>
        <p:nvSpPr>
          <p:cNvPr id="3" name="Subtitle 2"/>
          <p:cNvSpPr>
            <a:spLocks noGrp="1"/>
          </p:cNvSpPr>
          <p:nvPr>
            <p:ph type="subTitle" idx="1"/>
          </p:nvPr>
        </p:nvSpPr>
        <p:spPr>
          <a:xfrm>
            <a:off x="1331640" y="1988840"/>
            <a:ext cx="6440760" cy="4536504"/>
          </a:xfrm>
        </p:spPr>
        <p:txBody>
          <a:bodyPr>
            <a:normAutofit fontScale="25000" lnSpcReduction="20000"/>
          </a:bodyPr>
          <a:lstStyle/>
          <a:p>
            <a:pPr>
              <a:lnSpc>
                <a:spcPct val="107000"/>
              </a:lnSpc>
              <a:spcAft>
                <a:spcPts val="800"/>
              </a:spcAft>
            </a:pPr>
            <a:r>
              <a:rPr lang="en-GB" dirty="0">
                <a:ea typeface="Times New Roman"/>
                <a:cs typeface="Mangal"/>
              </a:rPr>
              <a:t> </a:t>
            </a:r>
            <a:endParaRPr lang="en-IN" dirty="0">
              <a:ea typeface="Times New Roman"/>
              <a:cs typeface="Mangal"/>
            </a:endParaRPr>
          </a:p>
          <a:p>
            <a:pPr algn="just">
              <a:lnSpc>
                <a:spcPct val="107000"/>
              </a:lnSpc>
              <a:spcAft>
                <a:spcPts val="800"/>
              </a:spcAft>
            </a:pPr>
            <a:r>
              <a:rPr lang="en-GB" sz="9600" dirty="0">
                <a:solidFill>
                  <a:schemeClr val="tx1"/>
                </a:solidFill>
                <a:ea typeface="Times New Roman"/>
                <a:cs typeface="Mangal"/>
              </a:rPr>
              <a:t>William Shakespeare (1564-1616) was an English poet playwright and actor, widely regarded as the greatest writer in the English Language and the world's pre-eminent dramatist. He is often called the Bard of Avon. His work consist of 37 plays, 184 sonnets, two narrative poems and a few other verses, the authorship of some of which is uncertain. His plays have been translated into every major living language and are performed more often than loss of any other playwright. Written sometime between 1596 and 1598, </a:t>
            </a:r>
            <a:r>
              <a:rPr lang="en-GB" sz="9600" i="1" dirty="0" smtClean="0">
                <a:solidFill>
                  <a:schemeClr val="tx1"/>
                </a:solidFill>
                <a:ea typeface="Times New Roman"/>
                <a:cs typeface="Mangal"/>
              </a:rPr>
              <a:t>The</a:t>
            </a:r>
            <a:r>
              <a:rPr lang="en-GB" sz="9600" dirty="0" smtClean="0">
                <a:solidFill>
                  <a:schemeClr val="tx1"/>
                </a:solidFill>
                <a:ea typeface="Times New Roman"/>
                <a:cs typeface="Mangal"/>
              </a:rPr>
              <a:t> </a:t>
            </a:r>
            <a:r>
              <a:rPr lang="en-GB" sz="9600" i="1" dirty="0" smtClean="0">
                <a:solidFill>
                  <a:schemeClr val="tx1"/>
                </a:solidFill>
                <a:ea typeface="Times New Roman"/>
                <a:cs typeface="Mangal"/>
              </a:rPr>
              <a:t>Merchant </a:t>
            </a:r>
            <a:r>
              <a:rPr lang="en-GB" sz="9600" i="1" dirty="0">
                <a:solidFill>
                  <a:schemeClr val="tx1"/>
                </a:solidFill>
                <a:ea typeface="Times New Roman"/>
                <a:cs typeface="Mangal"/>
              </a:rPr>
              <a:t>of Venice </a:t>
            </a:r>
            <a:r>
              <a:rPr lang="en-GB" sz="9600" dirty="0">
                <a:solidFill>
                  <a:schemeClr val="tx1"/>
                </a:solidFill>
                <a:ea typeface="Times New Roman"/>
                <a:cs typeface="Mangal"/>
              </a:rPr>
              <a:t>is classified as an early Shakespearian comedy</a:t>
            </a:r>
            <a:endParaRPr lang="en-IN" sz="9600" dirty="0">
              <a:solidFill>
                <a:schemeClr val="tx1"/>
              </a:solidFill>
              <a:ea typeface="Times New Roman"/>
              <a:cs typeface="Mangal"/>
            </a:endParaRPr>
          </a:p>
          <a:p>
            <a:pPr algn="just"/>
            <a:endParaRPr lang="en-IN" sz="9600" dirty="0">
              <a:solidFill>
                <a:schemeClr val="tx1"/>
              </a:solidFill>
            </a:endParaRPr>
          </a:p>
        </p:txBody>
      </p:sp>
    </p:spTree>
    <p:extLst>
      <p:ext uri="{BB962C8B-B14F-4D97-AF65-F5344CB8AC3E}">
        <p14:creationId xmlns:p14="http://schemas.microsoft.com/office/powerpoint/2010/main" val="1970407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07000"/>
              </a:lnSpc>
              <a:spcAft>
                <a:spcPts val="800"/>
              </a:spcAft>
            </a:pPr>
            <a:r>
              <a:rPr lang="en-GB" dirty="0" smtClean="0">
                <a:ea typeface="Times New Roman"/>
                <a:cs typeface="Mangal"/>
              </a:rPr>
              <a:t>Characters</a:t>
            </a:r>
            <a:r>
              <a:rPr lang="en-IN" dirty="0" smtClean="0">
                <a:ea typeface="Times New Roman"/>
                <a:cs typeface="Mangal"/>
              </a:rPr>
              <a:t/>
            </a:r>
            <a:br>
              <a:rPr lang="en-IN" dirty="0" smtClean="0">
                <a:ea typeface="Times New Roman"/>
                <a:cs typeface="Mangal"/>
              </a:rPr>
            </a:br>
            <a:r>
              <a:rPr lang="en-IN" dirty="0" smtClean="0">
                <a:ea typeface="Times New Roman"/>
                <a:cs typeface="Mangal"/>
              </a:rPr>
              <a:t/>
            </a:r>
            <a:br>
              <a:rPr lang="en-IN" dirty="0" smtClean="0">
                <a:ea typeface="Times New Roman"/>
                <a:cs typeface="Mangal"/>
              </a:rPr>
            </a:br>
            <a:r>
              <a:rPr lang="en-GB" dirty="0" smtClean="0">
                <a:latin typeface="Algerian" panose="04020705040A02060702" pitchFamily="82" charset="0"/>
                <a:ea typeface="Times New Roman"/>
                <a:cs typeface="Mangal"/>
              </a:rPr>
              <a:t>The Merchant of Venice</a:t>
            </a:r>
            <a:r>
              <a:rPr lang="en-IN" dirty="0" smtClean="0">
                <a:ea typeface="Times New Roman"/>
                <a:cs typeface="Mangal"/>
              </a:rPr>
              <a:t/>
            </a:r>
            <a:br>
              <a:rPr lang="en-IN" dirty="0" smtClean="0">
                <a:ea typeface="Times New Roman"/>
                <a:cs typeface="Mangal"/>
              </a:rPr>
            </a:br>
            <a:r>
              <a:rPr lang="en-GB" dirty="0" smtClean="0">
                <a:ea typeface="Times New Roman"/>
                <a:cs typeface="Mangal"/>
              </a:rPr>
              <a:t> </a:t>
            </a:r>
            <a:r>
              <a:rPr lang="en-IN" dirty="0" smtClean="0">
                <a:ea typeface="Times New Roman"/>
                <a:cs typeface="Mangal"/>
              </a:rPr>
              <a:t/>
            </a:r>
            <a:br>
              <a:rPr lang="en-IN" dirty="0" smtClean="0">
                <a:ea typeface="Times New Roman"/>
                <a:cs typeface="Mangal"/>
              </a:rPr>
            </a:br>
            <a:endParaRPr lang="en-IN" dirty="0"/>
          </a:p>
        </p:txBody>
      </p:sp>
      <p:sp>
        <p:nvSpPr>
          <p:cNvPr id="3" name="Content Placeholder 2"/>
          <p:cNvSpPr>
            <a:spLocks noGrp="1"/>
          </p:cNvSpPr>
          <p:nvPr>
            <p:ph idx="1"/>
          </p:nvPr>
        </p:nvSpPr>
        <p:spPr/>
        <p:txBody>
          <a:bodyPr>
            <a:normAutofit fontScale="62500" lnSpcReduction="20000"/>
          </a:bodyPr>
          <a:lstStyle/>
          <a:p>
            <a:pPr marL="0" indent="0">
              <a:lnSpc>
                <a:spcPct val="107000"/>
              </a:lnSpc>
              <a:spcAft>
                <a:spcPts val="800"/>
              </a:spcAft>
              <a:buNone/>
            </a:pPr>
            <a:r>
              <a:rPr lang="en-US" dirty="0">
                <a:ea typeface="Times New Roman"/>
                <a:cs typeface="Mangal"/>
              </a:rPr>
              <a:t> </a:t>
            </a:r>
            <a:endParaRPr lang="en-IN" dirty="0">
              <a:ea typeface="Times New Roman"/>
              <a:cs typeface="Mangal"/>
            </a:endParaRPr>
          </a:p>
          <a:p>
            <a:pPr>
              <a:lnSpc>
                <a:spcPct val="107000"/>
              </a:lnSpc>
              <a:spcAft>
                <a:spcPts val="800"/>
              </a:spcAft>
            </a:pPr>
            <a:r>
              <a:rPr lang="en-GB" dirty="0" smtClean="0">
                <a:ea typeface="Times New Roman"/>
                <a:cs typeface="Mangal"/>
              </a:rPr>
              <a:t>Antonio</a:t>
            </a:r>
            <a:r>
              <a:rPr lang="en-GB" dirty="0">
                <a:ea typeface="Times New Roman"/>
                <a:cs typeface="Mangal"/>
              </a:rPr>
              <a:t>, a Venetian merchant, complains to his friends of a melancholy that he cannot explain. His friend </a:t>
            </a:r>
            <a:r>
              <a:rPr lang="en-GB" dirty="0" err="1">
                <a:ea typeface="Times New Roman"/>
                <a:cs typeface="Mangal"/>
              </a:rPr>
              <a:t>Bassanio</a:t>
            </a:r>
            <a:r>
              <a:rPr lang="en-GB" dirty="0">
                <a:ea typeface="Times New Roman"/>
                <a:cs typeface="Mangal"/>
              </a:rPr>
              <a:t> is desperately In need of money to court Portia, a wealthy heiress who lives in the city of Belmont. </a:t>
            </a:r>
            <a:r>
              <a:rPr lang="en-GB" dirty="0" err="1">
                <a:ea typeface="Times New Roman"/>
                <a:cs typeface="Mangal"/>
              </a:rPr>
              <a:t>Bassanio</a:t>
            </a:r>
            <a:r>
              <a:rPr lang="en-GB" dirty="0">
                <a:ea typeface="Times New Roman"/>
                <a:cs typeface="Mangal"/>
              </a:rPr>
              <a:t> asks Antonio for a loan in order to travel in style to Portia's estate. Antonio agrees, but is unable to make the loan himself because his own money is all invested in a number of trade ships that are still at sea. Antonio suggests that </a:t>
            </a:r>
            <a:r>
              <a:rPr lang="en-GB" dirty="0" err="1">
                <a:ea typeface="Times New Roman"/>
                <a:cs typeface="Mangal"/>
              </a:rPr>
              <a:t>Bassanio</a:t>
            </a:r>
            <a:r>
              <a:rPr lang="en-GB" dirty="0">
                <a:ea typeface="Times New Roman"/>
                <a:cs typeface="Mangal"/>
              </a:rPr>
              <a:t> secure the loan from one of the city's moneylenders and name Antonio as the loan's guarantor. In Belmont, Portia expresses sadness over the terms of her father's will, which stipulates that she must marry the man who correctly chooses one of three caskets. None of Portia's current suitors are to her liking, and she and her lady-in-waiting, </a:t>
            </a:r>
            <a:r>
              <a:rPr lang="en-GB" dirty="0" err="1">
                <a:ea typeface="Times New Roman"/>
                <a:cs typeface="Mangal"/>
              </a:rPr>
              <a:t>Nerissa</a:t>
            </a:r>
            <a:r>
              <a:rPr lang="en-GB" dirty="0">
                <a:ea typeface="Times New Roman"/>
                <a:cs typeface="Mangal"/>
              </a:rPr>
              <a:t>, fondly remember a visit paid some time before by </a:t>
            </a:r>
            <a:r>
              <a:rPr lang="en-GB" dirty="0" err="1">
                <a:ea typeface="Times New Roman"/>
                <a:cs typeface="Mangal"/>
              </a:rPr>
              <a:t>Bassanio</a:t>
            </a:r>
            <a:endParaRPr lang="en-IN" dirty="0">
              <a:ea typeface="Times New Roman"/>
              <a:cs typeface="Mangal"/>
            </a:endParaRPr>
          </a:p>
          <a:p>
            <a:endParaRPr lang="en-IN" dirty="0"/>
          </a:p>
        </p:txBody>
      </p:sp>
    </p:spTree>
    <p:extLst>
      <p:ext uri="{BB962C8B-B14F-4D97-AF65-F5344CB8AC3E}">
        <p14:creationId xmlns:p14="http://schemas.microsoft.com/office/powerpoint/2010/main" val="1817699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Algerian" panose="04020705040A02060702" pitchFamily="82" charset="0"/>
              </a:rPr>
              <a:t>Antonio</a:t>
            </a:r>
            <a:endParaRPr lang="en-IN" dirty="0">
              <a:latin typeface="Algerian" panose="04020705040A02060702" pitchFamily="82" charset="0"/>
            </a:endParaRPr>
          </a:p>
        </p:txBody>
      </p:sp>
      <p:sp>
        <p:nvSpPr>
          <p:cNvPr id="3" name="Content Placeholder 2"/>
          <p:cNvSpPr>
            <a:spLocks noGrp="1"/>
          </p:cNvSpPr>
          <p:nvPr>
            <p:ph idx="1"/>
          </p:nvPr>
        </p:nvSpPr>
        <p:spPr/>
        <p:txBody>
          <a:bodyPr/>
          <a:lstStyle/>
          <a:p>
            <a:pPr lvl="0">
              <a:lnSpc>
                <a:spcPct val="107000"/>
              </a:lnSpc>
              <a:spcAft>
                <a:spcPts val="800"/>
              </a:spcAft>
            </a:pPr>
            <a:r>
              <a:rPr lang="en-GB" sz="2800" dirty="0">
                <a:solidFill>
                  <a:prstClr val="black"/>
                </a:solidFill>
                <a:ea typeface="Times New Roman"/>
                <a:cs typeface="Mangal"/>
              </a:rPr>
              <a:t>Antonio was a young and honest merchant in the town of Venice. He was the kindest man ever lived. He always came to the help of the people in trouble. He was greatly loved by all his fellow citizen.</a:t>
            </a:r>
            <a:endParaRPr lang="en-IN" sz="2800" dirty="0">
              <a:solidFill>
                <a:prstClr val="black"/>
              </a:solidFill>
              <a:ea typeface="Times New Roman"/>
              <a:cs typeface="Mangal"/>
            </a:endParaRPr>
          </a:p>
          <a:p>
            <a:endParaRPr lang="en-IN" dirty="0"/>
          </a:p>
        </p:txBody>
      </p:sp>
    </p:spTree>
    <p:extLst>
      <p:ext uri="{BB962C8B-B14F-4D97-AF65-F5344CB8AC3E}">
        <p14:creationId xmlns:p14="http://schemas.microsoft.com/office/powerpoint/2010/main" val="2029453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07000"/>
              </a:lnSpc>
              <a:spcAft>
                <a:spcPts val="800"/>
              </a:spcAft>
            </a:pPr>
            <a:r>
              <a:rPr lang="en-GB" dirty="0" smtClean="0">
                <a:ea typeface="Times New Roman"/>
                <a:cs typeface="Mangal"/>
              </a:rPr>
              <a:t>2  </a:t>
            </a:r>
            <a:r>
              <a:rPr lang="en-GB" dirty="0" err="1" smtClean="0">
                <a:ea typeface="Times New Roman"/>
                <a:cs typeface="Mangal"/>
              </a:rPr>
              <a:t>Bassanio</a:t>
            </a:r>
            <a:r>
              <a:rPr lang="en-IN" dirty="0" smtClean="0">
                <a:ea typeface="Times New Roman"/>
                <a:cs typeface="Mangal"/>
              </a:rPr>
              <a:t/>
            </a:r>
            <a:br>
              <a:rPr lang="en-IN" dirty="0" smtClean="0">
                <a:ea typeface="Times New Roman"/>
                <a:cs typeface="Mangal"/>
              </a:rPr>
            </a:br>
            <a:r>
              <a:rPr lang="en-GB" dirty="0" smtClean="0">
                <a:ea typeface="Times New Roman"/>
                <a:cs typeface="Mangal"/>
              </a:rPr>
              <a:t> </a:t>
            </a:r>
            <a:r>
              <a:rPr lang="en-IN" dirty="0" smtClean="0">
                <a:ea typeface="Times New Roman"/>
                <a:cs typeface="Mangal"/>
              </a:rPr>
              <a:t/>
            </a:r>
            <a:br>
              <a:rPr lang="en-IN" dirty="0" smtClean="0">
                <a:ea typeface="Times New Roman"/>
                <a:cs typeface="Mangal"/>
              </a:rPr>
            </a:br>
            <a:r>
              <a:rPr lang="en-GB" dirty="0" smtClean="0">
                <a:latin typeface="Algerian" panose="04020705040A02060702" pitchFamily="82" charset="0"/>
                <a:ea typeface="Times New Roman"/>
                <a:cs typeface="Mangal"/>
              </a:rPr>
              <a:t>Characters</a:t>
            </a:r>
            <a:br>
              <a:rPr lang="en-GB" dirty="0" smtClean="0">
                <a:latin typeface="Algerian" panose="04020705040A02060702" pitchFamily="82" charset="0"/>
                <a:ea typeface="Times New Roman"/>
                <a:cs typeface="Mangal"/>
              </a:rPr>
            </a:br>
            <a:r>
              <a:rPr lang="en-GB" dirty="0" err="1" smtClean="0">
                <a:latin typeface="AR DELANEY" panose="02000000000000000000" pitchFamily="2" charset="0"/>
                <a:ea typeface="Times New Roman"/>
                <a:cs typeface="Mangal"/>
              </a:rPr>
              <a:t>Bassanio</a:t>
            </a:r>
            <a:r>
              <a:rPr lang="en-IN" dirty="0" smtClean="0">
                <a:ea typeface="Times New Roman"/>
                <a:cs typeface="Mangal"/>
              </a:rPr>
              <a:t/>
            </a:r>
            <a:br>
              <a:rPr lang="en-IN" dirty="0" smtClean="0">
                <a:ea typeface="Times New Roman"/>
                <a:cs typeface="Mangal"/>
              </a:rPr>
            </a:br>
            <a:r>
              <a:rPr lang="en-GB" dirty="0" smtClean="0">
                <a:ea typeface="Times New Roman"/>
                <a:cs typeface="Mangal"/>
              </a:rPr>
              <a:t> </a:t>
            </a:r>
            <a:r>
              <a:rPr lang="en-IN" dirty="0" smtClean="0">
                <a:ea typeface="Times New Roman"/>
                <a:cs typeface="Mangal"/>
              </a:rPr>
              <a:t/>
            </a:r>
            <a:br>
              <a:rPr lang="en-IN" dirty="0" smtClean="0">
                <a:ea typeface="Times New Roman"/>
                <a:cs typeface="Mangal"/>
              </a:rPr>
            </a:br>
            <a:endParaRPr lang="en-IN" dirty="0"/>
          </a:p>
        </p:txBody>
      </p:sp>
      <p:sp>
        <p:nvSpPr>
          <p:cNvPr id="3" name="Content Placeholder 2"/>
          <p:cNvSpPr>
            <a:spLocks noGrp="1"/>
          </p:cNvSpPr>
          <p:nvPr>
            <p:ph idx="1"/>
          </p:nvPr>
        </p:nvSpPr>
        <p:spPr/>
        <p:txBody>
          <a:bodyPr>
            <a:normAutofit/>
          </a:bodyPr>
          <a:lstStyle/>
          <a:p>
            <a:pPr>
              <a:lnSpc>
                <a:spcPct val="107000"/>
              </a:lnSpc>
              <a:spcAft>
                <a:spcPts val="800"/>
              </a:spcAft>
            </a:pPr>
            <a:r>
              <a:rPr lang="en-GB" dirty="0" smtClean="0">
                <a:ea typeface="Times New Roman"/>
                <a:cs typeface="Mangal"/>
              </a:rPr>
              <a:t>Antonio </a:t>
            </a:r>
            <a:r>
              <a:rPr lang="en-GB" dirty="0">
                <a:ea typeface="Times New Roman"/>
                <a:cs typeface="Mangal"/>
              </a:rPr>
              <a:t>had a bosom friend, </a:t>
            </a:r>
            <a:r>
              <a:rPr lang="en-GB" dirty="0" err="1">
                <a:ea typeface="Times New Roman"/>
                <a:cs typeface="Mangal"/>
              </a:rPr>
              <a:t>Bassanio</a:t>
            </a:r>
            <a:r>
              <a:rPr lang="en-GB" dirty="0">
                <a:ea typeface="Times New Roman"/>
                <a:cs typeface="Mangal"/>
              </a:rPr>
              <a:t>. He was a noble Venetian. He was not very rich. He had lived a luxurious life and squandered all the title money he had. Whenever he wanted money Antonio helped him. It seemed they had but one heart and one purse between them.</a:t>
            </a:r>
            <a:endParaRPr lang="en-IN" dirty="0">
              <a:ea typeface="Times New Roman"/>
              <a:cs typeface="Mangal"/>
            </a:endParaRPr>
          </a:p>
          <a:p>
            <a:endParaRPr lang="en-IN" dirty="0"/>
          </a:p>
        </p:txBody>
      </p:sp>
    </p:spTree>
    <p:extLst>
      <p:ext uri="{BB962C8B-B14F-4D97-AF65-F5344CB8AC3E}">
        <p14:creationId xmlns:p14="http://schemas.microsoft.com/office/powerpoint/2010/main" val="195127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marL="0" lvl="0" indent="0">
              <a:lnSpc>
                <a:spcPct val="107000"/>
              </a:lnSpc>
              <a:spcAft>
                <a:spcPts val="800"/>
              </a:spcAft>
              <a:buNone/>
            </a:pPr>
            <a:r>
              <a:rPr lang="en-GB" sz="2400" dirty="0">
                <a:solidFill>
                  <a:prstClr val="black"/>
                </a:solidFill>
                <a:ea typeface="Times New Roman"/>
                <a:cs typeface="Mangal"/>
              </a:rPr>
              <a:t>So he asked Antonio to help him. </a:t>
            </a:r>
            <a:r>
              <a:rPr lang="en-GB" sz="2400" dirty="0" err="1">
                <a:solidFill>
                  <a:prstClr val="black"/>
                </a:solidFill>
                <a:ea typeface="Times New Roman"/>
                <a:cs typeface="Mangal"/>
              </a:rPr>
              <a:t>Bassanio</a:t>
            </a:r>
            <a:r>
              <a:rPr lang="en-GB" sz="2400" dirty="0">
                <a:solidFill>
                  <a:prstClr val="black"/>
                </a:solidFill>
                <a:ea typeface="Times New Roman"/>
                <a:cs typeface="Mangal"/>
              </a:rPr>
              <a:t> wanted his friend to lend him three thousands ducats. But it is so happened that Antonio had spent all his money for his ships and so had no money with him. They decided to borrow the amount from Shylock who was a money lender. Shylock had become very rich by lending money at a very high interest to merchants. He was a hard hearted- man and was very severe with his </a:t>
            </a:r>
            <a:r>
              <a:rPr lang="en-GB" sz="2400" dirty="0" err="1">
                <a:solidFill>
                  <a:prstClr val="black"/>
                </a:solidFill>
                <a:ea typeface="Times New Roman"/>
                <a:cs typeface="Mangal"/>
              </a:rPr>
              <a:t>costomers</a:t>
            </a:r>
            <a:r>
              <a:rPr lang="en-GB" sz="2400" dirty="0">
                <a:solidFill>
                  <a:prstClr val="black"/>
                </a:solidFill>
                <a:ea typeface="Times New Roman"/>
                <a:cs typeface="Mangal"/>
              </a:rPr>
              <a:t>...</a:t>
            </a:r>
            <a:endParaRPr lang="en-IN" sz="2400" dirty="0">
              <a:solidFill>
                <a:prstClr val="black"/>
              </a:solidFill>
              <a:ea typeface="Times New Roman"/>
              <a:cs typeface="Mangal"/>
            </a:endParaRPr>
          </a:p>
          <a:p>
            <a:pPr lvl="0"/>
            <a:endParaRPr lang="en-IN" sz="2400" dirty="0">
              <a:solidFill>
                <a:prstClr val="black"/>
              </a:solidFill>
            </a:endParaRPr>
          </a:p>
          <a:p>
            <a:endParaRPr lang="en-IN" dirty="0"/>
          </a:p>
        </p:txBody>
      </p:sp>
    </p:spTree>
    <p:extLst>
      <p:ext uri="{BB962C8B-B14F-4D97-AF65-F5344CB8AC3E}">
        <p14:creationId xmlns:p14="http://schemas.microsoft.com/office/powerpoint/2010/main" val="415239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7859216" cy="1872208"/>
          </a:xfrm>
        </p:spPr>
        <p:txBody>
          <a:bodyPr>
            <a:normAutofit fontScale="90000"/>
          </a:bodyPr>
          <a:lstStyle/>
          <a:p>
            <a:pPr>
              <a:lnSpc>
                <a:spcPct val="107000"/>
              </a:lnSpc>
              <a:spcAft>
                <a:spcPts val="800"/>
              </a:spcAft>
            </a:pPr>
            <a:r>
              <a:rPr lang="en-GB" dirty="0" smtClean="0">
                <a:ea typeface="Times New Roman"/>
                <a:cs typeface="Mangal"/>
              </a:rPr>
              <a:t>3</a:t>
            </a:r>
            <a:r>
              <a:rPr lang="en-IN" dirty="0" smtClean="0">
                <a:ea typeface="Times New Roman"/>
                <a:cs typeface="Mangal"/>
              </a:rPr>
              <a:t/>
            </a:r>
            <a:br>
              <a:rPr lang="en-IN" dirty="0" smtClean="0">
                <a:ea typeface="Times New Roman"/>
                <a:cs typeface="Mangal"/>
              </a:rPr>
            </a:br>
            <a:r>
              <a:rPr lang="en-IN" dirty="0">
                <a:ea typeface="Times New Roman"/>
                <a:cs typeface="Mangal"/>
              </a:rPr>
              <a:t/>
            </a:r>
            <a:br>
              <a:rPr lang="en-IN" dirty="0">
                <a:ea typeface="Times New Roman"/>
                <a:cs typeface="Mangal"/>
              </a:rPr>
            </a:br>
            <a:r>
              <a:rPr lang="en-IN" dirty="0">
                <a:latin typeface="Algerian" panose="04020705040A02060702" pitchFamily="82" charset="0"/>
                <a:ea typeface="Times New Roman"/>
                <a:cs typeface="Mangal"/>
              </a:rPr>
              <a:t>Characters</a:t>
            </a:r>
            <a:r>
              <a:rPr lang="en-IN" dirty="0">
                <a:ea typeface="Times New Roman"/>
                <a:cs typeface="Mangal"/>
              </a:rPr>
              <a:t/>
            </a:r>
            <a:br>
              <a:rPr lang="en-IN" dirty="0">
                <a:ea typeface="Times New Roman"/>
                <a:cs typeface="Mangal"/>
              </a:rPr>
            </a:br>
            <a:r>
              <a:rPr lang="en-GB" dirty="0" smtClean="0">
                <a:latin typeface="AR DELANEY" panose="02000000000000000000" pitchFamily="2" charset="0"/>
                <a:ea typeface="Times New Roman"/>
                <a:cs typeface="Mangal"/>
              </a:rPr>
              <a:t>Portia</a:t>
            </a:r>
            <a:r>
              <a:rPr lang="en-IN" dirty="0" smtClean="0">
                <a:ea typeface="Times New Roman"/>
                <a:cs typeface="Mangal"/>
              </a:rPr>
              <a:t/>
            </a:r>
            <a:br>
              <a:rPr lang="en-IN" dirty="0" smtClean="0">
                <a:ea typeface="Times New Roman"/>
                <a:cs typeface="Mangal"/>
              </a:rPr>
            </a:br>
            <a:r>
              <a:rPr lang="en-GB" dirty="0" smtClean="0">
                <a:ea typeface="Times New Roman"/>
                <a:cs typeface="Mangal"/>
              </a:rPr>
              <a:t> </a:t>
            </a:r>
            <a:r>
              <a:rPr lang="en-IN" dirty="0" smtClean="0">
                <a:ea typeface="Times New Roman"/>
                <a:cs typeface="Mangal"/>
              </a:rPr>
              <a:t/>
            </a:r>
            <a:br>
              <a:rPr lang="en-IN" dirty="0" smtClean="0">
                <a:ea typeface="Times New Roman"/>
                <a:cs typeface="Mangal"/>
              </a:rPr>
            </a:br>
            <a:endParaRPr lang="en-IN" dirty="0"/>
          </a:p>
        </p:txBody>
      </p:sp>
      <p:sp>
        <p:nvSpPr>
          <p:cNvPr id="3" name="Content Placeholder 2"/>
          <p:cNvSpPr>
            <a:spLocks noGrp="1"/>
          </p:cNvSpPr>
          <p:nvPr>
            <p:ph idx="1"/>
          </p:nvPr>
        </p:nvSpPr>
        <p:spPr>
          <a:xfrm>
            <a:off x="539552" y="2132856"/>
            <a:ext cx="8157592" cy="3949899"/>
          </a:xfrm>
        </p:spPr>
        <p:txBody>
          <a:bodyPr>
            <a:normAutofit fontScale="77500" lnSpcReduction="20000"/>
          </a:bodyPr>
          <a:lstStyle/>
          <a:p>
            <a:pPr marL="0" indent="0">
              <a:lnSpc>
                <a:spcPct val="107000"/>
              </a:lnSpc>
              <a:spcAft>
                <a:spcPts val="800"/>
              </a:spcAft>
              <a:buNone/>
            </a:pPr>
            <a:endParaRPr lang="en-IN" dirty="0">
              <a:ea typeface="Times New Roman"/>
              <a:cs typeface="Mangal"/>
            </a:endParaRPr>
          </a:p>
          <a:p>
            <a:pPr>
              <a:lnSpc>
                <a:spcPct val="107000"/>
              </a:lnSpc>
              <a:spcAft>
                <a:spcPts val="800"/>
              </a:spcAft>
            </a:pPr>
            <a:r>
              <a:rPr lang="en-GB" sz="3300" dirty="0" err="1" smtClean="0">
                <a:ea typeface="Times New Roman"/>
                <a:cs typeface="Mangal"/>
              </a:rPr>
              <a:t>Bassanio</a:t>
            </a:r>
            <a:r>
              <a:rPr lang="en-GB" sz="3300" dirty="0" smtClean="0">
                <a:ea typeface="Times New Roman"/>
                <a:cs typeface="Mangal"/>
              </a:rPr>
              <a:t> </a:t>
            </a:r>
            <a:r>
              <a:rPr lang="en-GB" sz="3300" dirty="0">
                <a:ea typeface="Times New Roman"/>
                <a:cs typeface="Mangal"/>
              </a:rPr>
              <a:t>loved a </a:t>
            </a:r>
            <a:r>
              <a:rPr lang="en-GB" sz="3300" dirty="0" smtClean="0">
                <a:ea typeface="Times New Roman"/>
                <a:cs typeface="Mangal"/>
              </a:rPr>
              <a:t>girl </a:t>
            </a:r>
            <a:r>
              <a:rPr lang="en-GB" sz="3300" dirty="0">
                <a:ea typeface="Times New Roman"/>
                <a:cs typeface="Mangal"/>
              </a:rPr>
              <a:t>named Portia, a very wealthy lady living in </a:t>
            </a:r>
            <a:r>
              <a:rPr lang="en-GB" sz="3300" dirty="0" smtClean="0">
                <a:ea typeface="Times New Roman"/>
                <a:cs typeface="Mangal"/>
              </a:rPr>
              <a:t>Belmont </a:t>
            </a:r>
            <a:r>
              <a:rPr lang="en-GB" sz="3300" dirty="0">
                <a:ea typeface="Times New Roman"/>
                <a:cs typeface="Mangal"/>
              </a:rPr>
              <a:t>. Her father died a sometime ago and she was the only heiress to a large estate.  Portia too loved </a:t>
            </a:r>
            <a:r>
              <a:rPr lang="en-GB" sz="3300" dirty="0" err="1">
                <a:ea typeface="Times New Roman"/>
                <a:cs typeface="Mangal"/>
              </a:rPr>
              <a:t>Bassanio</a:t>
            </a:r>
            <a:r>
              <a:rPr lang="en-GB" sz="3300" dirty="0" smtClean="0">
                <a:ea typeface="Times New Roman"/>
                <a:cs typeface="Mangal"/>
              </a:rPr>
              <a:t>. Now </a:t>
            </a:r>
            <a:r>
              <a:rPr lang="en-GB" sz="3300" dirty="0">
                <a:ea typeface="Times New Roman"/>
                <a:cs typeface="Mangal"/>
              </a:rPr>
              <a:t>he thought of improving his </a:t>
            </a:r>
            <a:r>
              <a:rPr lang="en-GB" sz="3300" dirty="0" smtClean="0">
                <a:ea typeface="Times New Roman"/>
                <a:cs typeface="Mangal"/>
              </a:rPr>
              <a:t>fortunes </a:t>
            </a:r>
            <a:r>
              <a:rPr lang="en-GB" sz="3300" dirty="0">
                <a:ea typeface="Times New Roman"/>
                <a:cs typeface="Mangal"/>
              </a:rPr>
              <a:t>by marrying  her.  One day </a:t>
            </a:r>
            <a:r>
              <a:rPr lang="en-GB" sz="3300" dirty="0" err="1">
                <a:ea typeface="Times New Roman"/>
                <a:cs typeface="Mangal"/>
              </a:rPr>
              <a:t>Bassanio</a:t>
            </a:r>
            <a:r>
              <a:rPr lang="en-GB" sz="3300" dirty="0">
                <a:ea typeface="Times New Roman"/>
                <a:cs typeface="Mangal"/>
              </a:rPr>
              <a:t> came to Antonio and told him about his love for </a:t>
            </a:r>
            <a:r>
              <a:rPr lang="en-GB" sz="3300" dirty="0" smtClean="0">
                <a:ea typeface="Times New Roman"/>
                <a:cs typeface="Mangal"/>
              </a:rPr>
              <a:t>Portia </a:t>
            </a:r>
            <a:r>
              <a:rPr lang="en-GB" sz="3300" dirty="0">
                <a:ea typeface="Times New Roman"/>
                <a:cs typeface="Mangal"/>
              </a:rPr>
              <a:t>and that he must go very soon to </a:t>
            </a:r>
            <a:r>
              <a:rPr lang="en-GB" sz="3300" dirty="0" smtClean="0">
                <a:ea typeface="Times New Roman"/>
                <a:cs typeface="Mangal"/>
              </a:rPr>
              <a:t>Belmont </a:t>
            </a:r>
            <a:r>
              <a:rPr lang="en-GB" sz="3300" dirty="0">
                <a:ea typeface="Times New Roman"/>
                <a:cs typeface="Mangal"/>
              </a:rPr>
              <a:t>as a suitor to </a:t>
            </a:r>
            <a:r>
              <a:rPr lang="en-GB" sz="3300" dirty="0" smtClean="0">
                <a:ea typeface="Times New Roman"/>
                <a:cs typeface="Mangal"/>
              </a:rPr>
              <a:t>Portia</a:t>
            </a:r>
            <a:r>
              <a:rPr lang="en-GB" sz="3300" dirty="0">
                <a:ea typeface="Times New Roman"/>
                <a:cs typeface="Mangal"/>
              </a:rPr>
              <a:t>, But he did not have any money even to dress himself suitably as the lover of </a:t>
            </a:r>
            <a:r>
              <a:rPr lang="en-GB" sz="3300" dirty="0" smtClean="0">
                <a:ea typeface="Times New Roman"/>
                <a:cs typeface="Mangal"/>
              </a:rPr>
              <a:t>so much </a:t>
            </a:r>
            <a:r>
              <a:rPr lang="en-GB" sz="3300" dirty="0">
                <a:ea typeface="Times New Roman"/>
                <a:cs typeface="Mangal"/>
              </a:rPr>
              <a:t>and heiress</a:t>
            </a:r>
            <a:r>
              <a:rPr lang="en-GB" dirty="0" smtClean="0">
                <a:ea typeface="Times New Roman"/>
                <a:cs typeface="Mangal"/>
              </a:rPr>
              <a:t>.</a:t>
            </a:r>
            <a:r>
              <a:rPr lang="en-GB" dirty="0">
                <a:ea typeface="Times New Roman"/>
                <a:cs typeface="Mangal"/>
              </a:rPr>
              <a:t> </a:t>
            </a:r>
            <a:endParaRPr lang="en-IN" dirty="0">
              <a:ea typeface="Times New Roman"/>
              <a:cs typeface="Mangal"/>
            </a:endParaRPr>
          </a:p>
        </p:txBody>
      </p:sp>
    </p:spTree>
    <p:extLst>
      <p:ext uri="{BB962C8B-B14F-4D97-AF65-F5344CB8AC3E}">
        <p14:creationId xmlns:p14="http://schemas.microsoft.com/office/powerpoint/2010/main" val="4117560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8157592" cy="1872208"/>
          </a:xfrm>
        </p:spPr>
        <p:txBody>
          <a:bodyPr>
            <a:normAutofit fontScale="90000"/>
          </a:bodyPr>
          <a:lstStyle/>
          <a:p>
            <a:pPr lvl="0"/>
            <a:r>
              <a:rPr lang="en-GB" sz="4900" dirty="0" smtClean="0">
                <a:solidFill>
                  <a:prstClr val="black"/>
                </a:solidFill>
                <a:latin typeface="AR DELANEY" panose="02000000000000000000" pitchFamily="2" charset="0"/>
                <a:ea typeface="Times New Roman"/>
                <a:cs typeface="Mangal"/>
              </a:rPr>
              <a:t>Characters</a:t>
            </a:r>
            <a:br>
              <a:rPr lang="en-GB" sz="4900" dirty="0" smtClean="0">
                <a:solidFill>
                  <a:prstClr val="black"/>
                </a:solidFill>
                <a:latin typeface="AR DELANEY" panose="02000000000000000000" pitchFamily="2" charset="0"/>
                <a:ea typeface="Times New Roman"/>
                <a:cs typeface="Mangal"/>
              </a:rPr>
            </a:br>
            <a:r>
              <a:rPr lang="en-GB" dirty="0" smtClean="0">
                <a:solidFill>
                  <a:prstClr val="black"/>
                </a:solidFill>
                <a:ea typeface="Times New Roman"/>
                <a:cs typeface="Mangal"/>
              </a:rPr>
              <a:t> </a:t>
            </a:r>
            <a:r>
              <a:rPr lang="en-GB" i="1" dirty="0">
                <a:solidFill>
                  <a:prstClr val="black"/>
                </a:solidFill>
                <a:latin typeface="AR DELANEY" panose="02000000000000000000" pitchFamily="2" charset="0"/>
                <a:ea typeface="Times New Roman"/>
                <a:cs typeface="Mangal"/>
              </a:rPr>
              <a:t>Shylock</a:t>
            </a:r>
            <a:r>
              <a:rPr lang="en-IN" dirty="0">
                <a:solidFill>
                  <a:prstClr val="black"/>
                </a:solidFill>
                <a:ea typeface="Times New Roman"/>
                <a:cs typeface="Mangal"/>
              </a:rPr>
              <a:t/>
            </a:r>
            <a:br>
              <a:rPr lang="en-IN" dirty="0">
                <a:solidFill>
                  <a:prstClr val="black"/>
                </a:solidFill>
                <a:ea typeface="Times New Roman"/>
                <a:cs typeface="Mangal"/>
              </a:rPr>
            </a:br>
            <a:endParaRPr lang="en-IN" dirty="0"/>
          </a:p>
        </p:txBody>
      </p:sp>
      <p:sp>
        <p:nvSpPr>
          <p:cNvPr id="3" name="Content Placeholder 2"/>
          <p:cNvSpPr>
            <a:spLocks noGrp="1"/>
          </p:cNvSpPr>
          <p:nvPr>
            <p:ph idx="1"/>
          </p:nvPr>
        </p:nvSpPr>
        <p:spPr>
          <a:xfrm>
            <a:off x="467544" y="2204864"/>
            <a:ext cx="8219256" cy="3921299"/>
          </a:xfrm>
        </p:spPr>
        <p:txBody>
          <a:bodyPr>
            <a:normAutofit/>
          </a:bodyPr>
          <a:lstStyle/>
          <a:p>
            <a:r>
              <a:rPr lang="en-IN" sz="2400" dirty="0" smtClean="0"/>
              <a:t>Shylock is a fanatical </a:t>
            </a:r>
            <a:r>
              <a:rPr lang="en-IN" sz="2400" dirty="0"/>
              <a:t>J</a:t>
            </a:r>
            <a:r>
              <a:rPr lang="en-IN" sz="2400" dirty="0" smtClean="0"/>
              <a:t>ew, Usurer, and a hoarder of money. He remarks that he hates Antonio because of his Christianity and even more of his lending money. He is so crafty that he can satisfy the loan taker citing examples fro m mythology to justify his usury.</a:t>
            </a:r>
          </a:p>
          <a:p>
            <a:r>
              <a:rPr lang="en-IN" sz="2400" dirty="0" smtClean="0"/>
              <a:t>Shylock is a tyrannical father and a miserly employer.  His servant Lancelot quits his service because he is famished in his service. Though he loves his daughter Jessica, but he treats her harshly and sternly.</a:t>
            </a:r>
            <a:endParaRPr lang="en-IN" sz="2400" dirty="0"/>
          </a:p>
        </p:txBody>
      </p:sp>
    </p:spTree>
    <p:extLst>
      <p:ext uri="{BB962C8B-B14F-4D97-AF65-F5344CB8AC3E}">
        <p14:creationId xmlns:p14="http://schemas.microsoft.com/office/powerpoint/2010/main" val="52725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219256" cy="1354162"/>
          </a:xfrm>
        </p:spPr>
        <p:txBody>
          <a:bodyPr>
            <a:normAutofit fontScale="90000"/>
          </a:bodyPr>
          <a:lstStyle/>
          <a:p>
            <a:pPr lvl="0">
              <a:lnSpc>
                <a:spcPct val="107000"/>
              </a:lnSpc>
              <a:spcAft>
                <a:spcPts val="800"/>
              </a:spcAft>
            </a:pPr>
            <a:r>
              <a:rPr lang="en-GB" dirty="0">
                <a:solidFill>
                  <a:prstClr val="black"/>
                </a:solidFill>
                <a:ea typeface="Times New Roman"/>
                <a:cs typeface="Mangal"/>
              </a:rPr>
              <a:t> </a:t>
            </a:r>
            <a:r>
              <a:rPr lang="en-IN" dirty="0">
                <a:solidFill>
                  <a:prstClr val="black"/>
                </a:solidFill>
                <a:ea typeface="Times New Roman"/>
                <a:cs typeface="Mangal"/>
              </a:rPr>
              <a:t/>
            </a:r>
            <a:br>
              <a:rPr lang="en-IN" dirty="0">
                <a:solidFill>
                  <a:prstClr val="black"/>
                </a:solidFill>
                <a:ea typeface="Times New Roman"/>
                <a:cs typeface="Mangal"/>
              </a:rPr>
            </a:br>
            <a:r>
              <a:rPr lang="en-GB" dirty="0">
                <a:solidFill>
                  <a:prstClr val="black"/>
                </a:solidFill>
                <a:latin typeface="Algerian" panose="04020705040A02060702" pitchFamily="82" charset="0"/>
                <a:ea typeface="Times New Roman"/>
                <a:cs typeface="Mangal"/>
              </a:rPr>
              <a:t>Chapter continues</a:t>
            </a:r>
            <a:r>
              <a:rPr lang="en-IN" dirty="0">
                <a:solidFill>
                  <a:prstClr val="black"/>
                </a:solidFill>
                <a:latin typeface="Algerian" panose="04020705040A02060702" pitchFamily="82" charset="0"/>
                <a:ea typeface="Times New Roman"/>
                <a:cs typeface="Mangal"/>
              </a:rPr>
              <a:t/>
            </a:r>
            <a:br>
              <a:rPr lang="en-IN" dirty="0">
                <a:solidFill>
                  <a:prstClr val="black"/>
                </a:solidFill>
                <a:latin typeface="Algerian" panose="04020705040A02060702" pitchFamily="82" charset="0"/>
                <a:ea typeface="Times New Roman"/>
                <a:cs typeface="Mangal"/>
              </a:rPr>
            </a:br>
            <a:r>
              <a:rPr lang="en-GB" dirty="0" smtClean="0">
                <a:solidFill>
                  <a:prstClr val="black"/>
                </a:solidFill>
                <a:latin typeface="MS Mincho"/>
                <a:ea typeface="Times New Roman"/>
                <a:cs typeface="MS Mincho"/>
              </a:rPr>
              <a:t> </a:t>
            </a:r>
            <a:r>
              <a:rPr lang="en-GB" sz="4000" dirty="0">
                <a:solidFill>
                  <a:prstClr val="black"/>
                </a:solidFill>
                <a:latin typeface="AR DELANEY" panose="02000000000000000000" pitchFamily="2" charset="0"/>
                <a:ea typeface="Times New Roman"/>
                <a:cs typeface="MS Mincho"/>
              </a:rPr>
              <a:t>Glossary</a:t>
            </a:r>
            <a:r>
              <a:rPr lang="en-IN" dirty="0">
                <a:solidFill>
                  <a:prstClr val="black"/>
                </a:solidFill>
                <a:ea typeface="Times New Roman"/>
                <a:cs typeface="Mangal"/>
              </a:rPr>
              <a:t/>
            </a:r>
            <a:br>
              <a:rPr lang="en-IN" dirty="0">
                <a:solidFill>
                  <a:prstClr val="black"/>
                </a:solidFill>
                <a:ea typeface="Times New Roman"/>
                <a:cs typeface="Mangal"/>
              </a:rPr>
            </a:br>
            <a:endParaRPr lang="en-IN" dirty="0"/>
          </a:p>
        </p:txBody>
      </p:sp>
      <p:sp>
        <p:nvSpPr>
          <p:cNvPr id="3" name="Content Placeholder 2"/>
          <p:cNvSpPr>
            <a:spLocks noGrp="1"/>
          </p:cNvSpPr>
          <p:nvPr>
            <p:ph idx="1"/>
          </p:nvPr>
        </p:nvSpPr>
        <p:spPr/>
        <p:txBody>
          <a:bodyPr>
            <a:noAutofit/>
          </a:bodyPr>
          <a:lstStyle/>
          <a:p>
            <a:pPr lvl="0">
              <a:lnSpc>
                <a:spcPct val="107000"/>
              </a:lnSpc>
              <a:spcAft>
                <a:spcPts val="800"/>
              </a:spcAft>
            </a:pPr>
            <a:r>
              <a:rPr lang="en-GB" sz="1800" b="1" dirty="0" smtClean="0">
                <a:solidFill>
                  <a:prstClr val="black"/>
                </a:solidFill>
                <a:latin typeface="MS Mincho"/>
                <a:ea typeface="Times New Roman"/>
                <a:cs typeface="MS Mincho"/>
              </a:rPr>
              <a:t>Squander</a:t>
            </a:r>
            <a:endParaRPr lang="en-IN" sz="1800" b="1" dirty="0">
              <a:solidFill>
                <a:prstClr val="black"/>
              </a:solidFill>
              <a:ea typeface="Times New Roman"/>
              <a:cs typeface="Mangal"/>
            </a:endParaRPr>
          </a:p>
          <a:p>
            <a:pPr marL="0" lvl="0" indent="0">
              <a:lnSpc>
                <a:spcPct val="107000"/>
              </a:lnSpc>
              <a:spcAft>
                <a:spcPts val="800"/>
              </a:spcAft>
              <a:buNone/>
            </a:pPr>
            <a:r>
              <a:rPr lang="en-GB" sz="1800" dirty="0" smtClean="0">
                <a:solidFill>
                  <a:prstClr val="black"/>
                </a:solidFill>
                <a:latin typeface="MS Mincho"/>
                <a:ea typeface="Times New Roman"/>
                <a:cs typeface="MS Mincho"/>
              </a:rPr>
              <a:t>waste </a:t>
            </a:r>
            <a:r>
              <a:rPr lang="en-GB" sz="1800" dirty="0">
                <a:solidFill>
                  <a:prstClr val="black"/>
                </a:solidFill>
                <a:latin typeface="MS Mincho"/>
                <a:ea typeface="Times New Roman"/>
                <a:cs typeface="MS Mincho"/>
              </a:rPr>
              <a:t>money in a reckless and foolish manner.</a:t>
            </a:r>
            <a:endParaRPr lang="en-IN" sz="1800" dirty="0">
              <a:solidFill>
                <a:prstClr val="black"/>
              </a:solidFill>
              <a:ea typeface="Times New Roman"/>
              <a:cs typeface="Mangal"/>
            </a:endParaRPr>
          </a:p>
          <a:p>
            <a:pPr lvl="0">
              <a:lnSpc>
                <a:spcPct val="107000"/>
              </a:lnSpc>
              <a:spcAft>
                <a:spcPts val="800"/>
              </a:spcAft>
            </a:pPr>
            <a:r>
              <a:rPr lang="en-GB" sz="1800" dirty="0">
                <a:solidFill>
                  <a:prstClr val="black"/>
                </a:solidFill>
                <a:latin typeface="MS Mincho"/>
                <a:ea typeface="Times New Roman"/>
                <a:cs typeface="MS Mincho"/>
              </a:rPr>
              <a:t> </a:t>
            </a:r>
            <a:r>
              <a:rPr lang="en-GB" sz="1800" b="1" dirty="0" smtClean="0">
                <a:solidFill>
                  <a:prstClr val="black"/>
                </a:solidFill>
                <a:latin typeface="MS Mincho"/>
                <a:ea typeface="Times New Roman"/>
                <a:cs typeface="MS Mincho"/>
              </a:rPr>
              <a:t>Luxurious</a:t>
            </a:r>
            <a:endParaRPr lang="en-IN" sz="1800" b="1" dirty="0">
              <a:solidFill>
                <a:prstClr val="black"/>
              </a:solidFill>
              <a:ea typeface="Times New Roman"/>
              <a:cs typeface="Mangal"/>
            </a:endParaRPr>
          </a:p>
          <a:p>
            <a:pPr marL="0" lvl="0" indent="0">
              <a:lnSpc>
                <a:spcPct val="107000"/>
              </a:lnSpc>
              <a:spcAft>
                <a:spcPts val="800"/>
              </a:spcAft>
              <a:buNone/>
            </a:pPr>
            <a:r>
              <a:rPr lang="en-GB" sz="1800" dirty="0">
                <a:solidFill>
                  <a:prstClr val="black"/>
                </a:solidFill>
                <a:latin typeface="MS Mincho"/>
                <a:ea typeface="Times New Roman"/>
                <a:cs typeface="MS Mincho"/>
              </a:rPr>
              <a:t> </a:t>
            </a:r>
            <a:r>
              <a:rPr lang="en-GB" sz="1800" dirty="0" smtClean="0">
                <a:solidFill>
                  <a:prstClr val="black"/>
                </a:solidFill>
                <a:latin typeface="MS Mincho"/>
                <a:ea typeface="Times New Roman"/>
                <a:cs typeface="MS Mincho"/>
              </a:rPr>
              <a:t>extremely </a:t>
            </a:r>
            <a:r>
              <a:rPr lang="en-GB" sz="1800" dirty="0">
                <a:solidFill>
                  <a:prstClr val="black"/>
                </a:solidFill>
                <a:latin typeface="MS Mincho"/>
                <a:ea typeface="Times New Roman"/>
                <a:cs typeface="MS Mincho"/>
              </a:rPr>
              <a:t>comfortable or elegant, especially when involving </a:t>
            </a:r>
            <a:r>
              <a:rPr lang="en-GB" sz="1800" dirty="0" smtClean="0">
                <a:solidFill>
                  <a:prstClr val="black"/>
                </a:solidFill>
                <a:latin typeface="MS Mincho"/>
                <a:ea typeface="Times New Roman"/>
                <a:cs typeface="MS Mincho"/>
              </a:rPr>
              <a:t>great</a:t>
            </a:r>
            <a:r>
              <a:rPr lang="en-IN" sz="1800" dirty="0" smtClean="0">
                <a:solidFill>
                  <a:prstClr val="black"/>
                </a:solidFill>
                <a:ea typeface="Times New Roman"/>
                <a:cs typeface="MS Mincho"/>
              </a:rPr>
              <a:t> </a:t>
            </a:r>
            <a:r>
              <a:rPr lang="en-GB" sz="1800" dirty="0" smtClean="0">
                <a:solidFill>
                  <a:prstClr val="black"/>
                </a:solidFill>
                <a:latin typeface="MS Mincho"/>
                <a:ea typeface="Times New Roman"/>
                <a:cs typeface="MS Mincho"/>
              </a:rPr>
              <a:t>expense.</a:t>
            </a:r>
            <a:endParaRPr lang="en-IN" sz="1800" dirty="0" smtClean="0">
              <a:solidFill>
                <a:prstClr val="black"/>
              </a:solidFill>
              <a:ea typeface="Times New Roman"/>
              <a:cs typeface="MS Mincho"/>
            </a:endParaRPr>
          </a:p>
          <a:p>
            <a:pPr lvl="0">
              <a:lnSpc>
                <a:spcPct val="107000"/>
              </a:lnSpc>
              <a:spcAft>
                <a:spcPts val="800"/>
              </a:spcAft>
            </a:pPr>
            <a:r>
              <a:rPr lang="en-GB" sz="1800" b="1" dirty="0" smtClean="0">
                <a:solidFill>
                  <a:prstClr val="black"/>
                </a:solidFill>
                <a:latin typeface="MS Mincho"/>
                <a:ea typeface="Times New Roman"/>
                <a:cs typeface="MS Mincho"/>
              </a:rPr>
              <a:t>Abuse</a:t>
            </a:r>
            <a:endParaRPr lang="en-IN" sz="1800" b="1" dirty="0">
              <a:solidFill>
                <a:prstClr val="black"/>
              </a:solidFill>
              <a:ea typeface="Times New Roman"/>
              <a:cs typeface="Mangal"/>
            </a:endParaRPr>
          </a:p>
          <a:p>
            <a:pPr marL="0" lvl="0" indent="0">
              <a:lnSpc>
                <a:spcPct val="107000"/>
              </a:lnSpc>
              <a:spcAft>
                <a:spcPts val="800"/>
              </a:spcAft>
              <a:buNone/>
            </a:pPr>
            <a:r>
              <a:rPr lang="en-GB" sz="1800" dirty="0">
                <a:solidFill>
                  <a:prstClr val="black"/>
                </a:solidFill>
                <a:latin typeface="MS Mincho"/>
                <a:ea typeface="Times New Roman"/>
                <a:cs typeface="MS Mincho"/>
              </a:rPr>
              <a:t> </a:t>
            </a:r>
            <a:r>
              <a:rPr lang="en-GB" sz="1800" dirty="0" smtClean="0">
                <a:solidFill>
                  <a:prstClr val="black"/>
                </a:solidFill>
                <a:latin typeface="MS Mincho"/>
                <a:ea typeface="Times New Roman"/>
                <a:cs typeface="MS Mincho"/>
              </a:rPr>
              <a:t>Use </a:t>
            </a:r>
            <a:r>
              <a:rPr lang="en-GB" sz="1800" dirty="0">
                <a:solidFill>
                  <a:prstClr val="black"/>
                </a:solidFill>
                <a:latin typeface="MS Mincho"/>
                <a:ea typeface="Times New Roman"/>
                <a:cs typeface="MS Mincho"/>
              </a:rPr>
              <a:t>to bad effect</a:t>
            </a:r>
            <a:endParaRPr lang="en-IN" sz="1800" dirty="0">
              <a:solidFill>
                <a:prstClr val="black"/>
              </a:solidFill>
              <a:ea typeface="Times New Roman"/>
              <a:cs typeface="Mangal"/>
            </a:endParaRPr>
          </a:p>
          <a:p>
            <a:pPr lvl="0">
              <a:lnSpc>
                <a:spcPct val="107000"/>
              </a:lnSpc>
              <a:spcAft>
                <a:spcPts val="800"/>
              </a:spcAft>
            </a:pPr>
            <a:r>
              <a:rPr lang="en-GB" sz="1800" dirty="0">
                <a:solidFill>
                  <a:prstClr val="black"/>
                </a:solidFill>
                <a:latin typeface="MS Mincho"/>
                <a:ea typeface="Times New Roman"/>
                <a:cs typeface="MS Mincho"/>
              </a:rPr>
              <a:t> </a:t>
            </a:r>
            <a:r>
              <a:rPr lang="en-GB" sz="1800" b="1" dirty="0" smtClean="0">
                <a:solidFill>
                  <a:prstClr val="black"/>
                </a:solidFill>
                <a:latin typeface="MS Mincho"/>
                <a:ea typeface="Times New Roman"/>
                <a:cs typeface="MS Mincho"/>
              </a:rPr>
              <a:t>Heiress</a:t>
            </a:r>
          </a:p>
          <a:p>
            <a:pPr marL="0" lvl="0" indent="0">
              <a:lnSpc>
                <a:spcPct val="107000"/>
              </a:lnSpc>
              <a:spcAft>
                <a:spcPts val="800"/>
              </a:spcAft>
              <a:buNone/>
            </a:pPr>
            <a:r>
              <a:rPr lang="en-GB" sz="1800" dirty="0" smtClean="0">
                <a:solidFill>
                  <a:prstClr val="black"/>
                </a:solidFill>
                <a:latin typeface="MS Mincho"/>
                <a:ea typeface="Times New Roman"/>
                <a:cs typeface="MS Mincho"/>
              </a:rPr>
              <a:t> </a:t>
            </a:r>
            <a:r>
              <a:rPr lang="en-GB" sz="1800" dirty="0">
                <a:solidFill>
                  <a:prstClr val="black"/>
                </a:solidFill>
                <a:latin typeface="MS Mincho"/>
                <a:ea typeface="Times New Roman"/>
                <a:cs typeface="MS Mincho"/>
              </a:rPr>
              <a:t>a woman who is legally entitled to the </a:t>
            </a:r>
            <a:r>
              <a:rPr lang="en-GB" sz="1800" dirty="0" smtClean="0">
                <a:solidFill>
                  <a:prstClr val="black"/>
                </a:solidFill>
                <a:latin typeface="MS Mincho"/>
                <a:ea typeface="Times New Roman"/>
                <a:cs typeface="MS Mincho"/>
              </a:rPr>
              <a:t>property</a:t>
            </a:r>
            <a:endParaRPr lang="en-IN" sz="1800" dirty="0">
              <a:solidFill>
                <a:prstClr val="black"/>
              </a:solidFill>
              <a:ea typeface="Times New Roman"/>
              <a:cs typeface="MS Mincho"/>
            </a:endParaRPr>
          </a:p>
          <a:p>
            <a:pPr>
              <a:lnSpc>
                <a:spcPct val="107000"/>
              </a:lnSpc>
              <a:spcAft>
                <a:spcPts val="800"/>
              </a:spcAft>
            </a:pPr>
            <a:r>
              <a:rPr lang="en-GB" sz="1800" b="1" dirty="0" smtClean="0">
                <a:solidFill>
                  <a:prstClr val="black"/>
                </a:solidFill>
                <a:latin typeface="MS Mincho"/>
                <a:ea typeface="Times New Roman"/>
                <a:cs typeface="MS Mincho"/>
              </a:rPr>
              <a:t>Ducats</a:t>
            </a:r>
            <a:endParaRPr lang="en-IN" sz="1800" b="1" dirty="0">
              <a:solidFill>
                <a:prstClr val="black"/>
              </a:solidFill>
              <a:ea typeface="Times New Roman"/>
              <a:cs typeface="Mangal"/>
            </a:endParaRPr>
          </a:p>
          <a:p>
            <a:pPr marL="0" lvl="0" indent="0">
              <a:lnSpc>
                <a:spcPct val="107000"/>
              </a:lnSpc>
              <a:spcAft>
                <a:spcPts val="800"/>
              </a:spcAft>
              <a:buNone/>
            </a:pPr>
            <a:r>
              <a:rPr lang="en-GB" sz="1800" dirty="0" smtClean="0">
                <a:solidFill>
                  <a:prstClr val="black"/>
                </a:solidFill>
                <a:latin typeface="MS Mincho"/>
                <a:ea typeface="Times New Roman"/>
                <a:cs typeface="MS Mincho"/>
              </a:rPr>
              <a:t>a </a:t>
            </a:r>
            <a:r>
              <a:rPr lang="en-GB" sz="1800" dirty="0">
                <a:solidFill>
                  <a:prstClr val="black"/>
                </a:solidFill>
                <a:latin typeface="MS Mincho"/>
                <a:ea typeface="Times New Roman"/>
                <a:cs typeface="MS Mincho"/>
              </a:rPr>
              <a:t>gold coin formerly current in </a:t>
            </a:r>
            <a:r>
              <a:rPr lang="en-GB" sz="1800" dirty="0" smtClean="0">
                <a:solidFill>
                  <a:prstClr val="black"/>
                </a:solidFill>
                <a:latin typeface="MS Mincho"/>
                <a:ea typeface="Times New Roman"/>
                <a:cs typeface="MS Mincho"/>
              </a:rPr>
              <a:t>most</a:t>
            </a:r>
            <a:r>
              <a:rPr lang="en-IN" sz="1800" dirty="0" smtClean="0">
                <a:solidFill>
                  <a:prstClr val="black"/>
                </a:solidFill>
                <a:ea typeface="Times New Roman"/>
                <a:cs typeface="MS Mincho"/>
              </a:rPr>
              <a:t> </a:t>
            </a:r>
            <a:r>
              <a:rPr lang="en-GB" sz="1800" dirty="0" smtClean="0">
                <a:solidFill>
                  <a:prstClr val="black"/>
                </a:solidFill>
                <a:latin typeface="MS Mincho"/>
                <a:ea typeface="Times New Roman"/>
                <a:cs typeface="MS Mincho"/>
              </a:rPr>
              <a:t>European </a:t>
            </a:r>
            <a:r>
              <a:rPr lang="en-GB" sz="1800" dirty="0">
                <a:solidFill>
                  <a:prstClr val="black"/>
                </a:solidFill>
                <a:latin typeface="MS Mincho"/>
                <a:ea typeface="Times New Roman"/>
                <a:cs typeface="MS Mincho"/>
              </a:rPr>
              <a:t>countries.</a:t>
            </a:r>
            <a:endParaRPr lang="en-IN" sz="1800" dirty="0">
              <a:solidFill>
                <a:prstClr val="black"/>
              </a:solidFill>
              <a:ea typeface="Times New Roman"/>
              <a:cs typeface="Mangal"/>
            </a:endParaRPr>
          </a:p>
          <a:p>
            <a:pPr marL="0" lvl="0" indent="0">
              <a:lnSpc>
                <a:spcPct val="107000"/>
              </a:lnSpc>
              <a:spcAft>
                <a:spcPts val="800"/>
              </a:spcAft>
              <a:buNone/>
            </a:pPr>
            <a:r>
              <a:rPr lang="en-GB" sz="2800" dirty="0">
                <a:solidFill>
                  <a:prstClr val="black"/>
                </a:solidFill>
                <a:ea typeface="Times New Roman"/>
                <a:cs typeface="Mangal"/>
              </a:rPr>
              <a:t> </a:t>
            </a:r>
            <a:endParaRPr lang="en-IN" sz="2800" dirty="0"/>
          </a:p>
        </p:txBody>
      </p:sp>
    </p:spTree>
    <p:extLst>
      <p:ext uri="{BB962C8B-B14F-4D97-AF65-F5344CB8AC3E}">
        <p14:creationId xmlns:p14="http://schemas.microsoft.com/office/powerpoint/2010/main" val="3176487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latin typeface="AR DELANEY" panose="02000000000000000000" pitchFamily="2" charset="0"/>
              </a:rPr>
              <a:t>THANK YOU!</a:t>
            </a:r>
            <a:endParaRPr lang="en-IN" dirty="0">
              <a:solidFill>
                <a:srgbClr val="FF0000"/>
              </a:solidFill>
              <a:latin typeface="AR DELANEY" panose="02000000000000000000" pitchFamily="2" charset="0"/>
            </a:endParaRPr>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17633624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405</Words>
  <Application>Microsoft Office PowerPoint</Application>
  <PresentationFormat>On-screen Show (4:3)</PresentationFormat>
  <Paragraphs>32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William Shakespeare  Characters in The Merchant of Venice </vt:lpstr>
      <vt:lpstr>William  Shakespeare </vt:lpstr>
      <vt:lpstr>Characters  The Merchant of Venice   </vt:lpstr>
      <vt:lpstr>Antonio</vt:lpstr>
      <vt:lpstr>2  Bassanio   Characters Bassanio   </vt:lpstr>
      <vt:lpstr>PowerPoint Presentation</vt:lpstr>
      <vt:lpstr>3  Characters Portia   </vt:lpstr>
      <vt:lpstr>Characters  Shylock </vt:lpstr>
      <vt:lpstr>  Chapter continues  Glossary </vt:lpstr>
      <vt:lpstr>THANK YOU!</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Arun</dc:creator>
  <cp:lastModifiedBy>Arun</cp:lastModifiedBy>
  <cp:revision>21</cp:revision>
  <dcterms:created xsi:type="dcterms:W3CDTF">2022-07-10T07:28:00Z</dcterms:created>
  <dcterms:modified xsi:type="dcterms:W3CDTF">2022-07-22T18:00:44Z</dcterms:modified>
</cp:coreProperties>
</file>